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handoutMasterIdLst>
    <p:handoutMasterId r:id="rId16"/>
  </p:handoutMasterIdLst>
  <p:sldIdLst>
    <p:sldId id="256" r:id="rId5"/>
    <p:sldId id="283" r:id="rId6"/>
    <p:sldId id="271" r:id="rId7"/>
    <p:sldId id="279" r:id="rId8"/>
    <p:sldId id="281" r:id="rId9"/>
    <p:sldId id="280" r:id="rId10"/>
    <p:sldId id="257" r:id="rId11"/>
    <p:sldId id="275" r:id="rId12"/>
    <p:sldId id="276"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83"/>
          </p14:sldIdLst>
        </p14:section>
        <p14:section name="Design, Morph, Annotate, Work Together, Tell Me" id="{B9B51309-D148-4332-87C2-07BE32FBCA3B}">
          <p14:sldIdLst>
            <p14:sldId id="271"/>
            <p14:sldId id="279"/>
            <p14:sldId id="281"/>
            <p14:sldId id="280"/>
            <p14:sldId id="257"/>
            <p14:sldId id="275"/>
            <p14:sldId id="276"/>
          </p14:sldIdLst>
        </p14:section>
        <p14:section name="Learn More"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241" autoAdjust="0"/>
  </p:normalViewPr>
  <p:slideViewPr>
    <p:cSldViewPr snapToGrid="0">
      <p:cViewPr varScale="1">
        <p:scale>
          <a:sx n="50" d="100"/>
          <a:sy n="50" d="100"/>
        </p:scale>
        <p:origin x="922"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6/8/2024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6/8/2024</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6/8/2024</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o.microsoft.com/fwlink/?linkid=2235098" TargetMode="External"/><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go.microsoft.com/fwlink/?LinkId=617172" TargetMode="External"/><Relationship Id="rId5" Type="http://schemas.openxmlformats.org/officeDocument/2006/relationships/image" Target="../media/image17.png"/><Relationship Id="rId4" Type="http://schemas.openxmlformats.org/officeDocument/2006/relationships/hyperlink" Target="http://go.microsoft.com/fwlink/?LinkId=62332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microsoft.com/office/2017/04/relationships/track" Target="../media/track1.vtt"/></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err="1">
                <a:solidFill>
                  <a:schemeClr val="bg1"/>
                </a:solidFill>
              </a:rPr>
              <a:t>Hackthon</a:t>
            </a:r>
            <a:r>
              <a:rPr lang="en-US" sz="4800" dirty="0">
                <a:solidFill>
                  <a:schemeClr val="bg1"/>
                </a:solidFill>
              </a:rPr>
              <a:t> by Prudent </a:t>
            </a:r>
            <a:r>
              <a:rPr lang="en-US" sz="4800" dirty="0" err="1">
                <a:solidFill>
                  <a:schemeClr val="bg1"/>
                </a:solidFill>
              </a:rPr>
              <a:t>GlobalTech</a:t>
            </a:r>
            <a:r>
              <a:rPr lang="en-US" sz="4800" dirty="0">
                <a:solidFill>
                  <a:schemeClr val="bg1"/>
                </a:solidFill>
              </a:rPr>
              <a:t> Solutions</a:t>
            </a:r>
          </a:p>
        </p:txBody>
      </p:sp>
      <p:sp>
        <p:nvSpPr>
          <p:cNvPr id="3" name="Subtitle 2"/>
          <p:cNvSpPr>
            <a:spLocks noGrp="1"/>
          </p:cNvSpPr>
          <p:nvPr>
            <p:ph type="subTitle" idx="4294967295"/>
          </p:nvPr>
        </p:nvSpPr>
        <p:spPr>
          <a:xfrm>
            <a:off x="855620" y="3247938"/>
            <a:ext cx="9582736" cy="1141182"/>
          </a:xfrm>
        </p:spPr>
        <p:txBody>
          <a:bodyPr>
            <a:normAutofit fontScale="25000" lnSpcReduction="20000"/>
          </a:bodyPr>
          <a:lstStyle/>
          <a:p>
            <a:pPr marL="0" indent="0">
              <a:buNone/>
            </a:pPr>
            <a:r>
              <a:rPr lang="en-US" sz="11200" b="1" dirty="0">
                <a:solidFill>
                  <a:schemeClr val="bg1"/>
                </a:solidFill>
                <a:latin typeface="+mj-lt"/>
              </a:rPr>
              <a:t>Project on Churn Prediction     </a:t>
            </a:r>
          </a:p>
          <a:p>
            <a:pPr marL="0" indent="0">
              <a:buNone/>
            </a:pPr>
            <a:r>
              <a:rPr lang="en-US" sz="5900" dirty="0">
                <a:solidFill>
                  <a:schemeClr val="bg1"/>
                </a:solidFill>
                <a:latin typeface="+mj-lt"/>
              </a:rPr>
              <a:t>                                                                                                                                                                        By </a:t>
            </a:r>
          </a:p>
          <a:p>
            <a:pPr marL="0" indent="0">
              <a:buNone/>
            </a:pPr>
            <a:r>
              <a:rPr lang="en-US" sz="5900" dirty="0">
                <a:solidFill>
                  <a:schemeClr val="bg1"/>
                </a:solidFill>
                <a:latin typeface="+mj-lt"/>
              </a:rPr>
              <a:t>                                                                                                                                                          Shaik shaheer                                </a:t>
            </a:r>
          </a:p>
          <a:p>
            <a:pPr marL="0" indent="0">
              <a:lnSpc>
                <a:spcPct val="120000"/>
              </a:lnSpc>
              <a:buNone/>
            </a:pPr>
            <a:r>
              <a:rPr lang="en-US" sz="5900" dirty="0">
                <a:solidFill>
                  <a:schemeClr val="bg1"/>
                </a:solidFill>
                <a:latin typeface="+mj-lt"/>
              </a:rPr>
              <a:t>I                                                                                                                                           </a:t>
            </a:r>
            <a:r>
              <a:rPr lang="en-US" sz="5900" dirty="0" err="1">
                <a:solidFill>
                  <a:schemeClr val="bg1"/>
                </a:solidFill>
                <a:latin typeface="+mj-lt"/>
              </a:rPr>
              <a:t>innomatics</a:t>
            </a:r>
            <a:r>
              <a:rPr lang="en-US" sz="5900" dirty="0">
                <a:solidFill>
                  <a:schemeClr val="bg1"/>
                </a:solidFill>
                <a:latin typeface="+mj-lt"/>
              </a:rPr>
              <a:t> Research Labs</a:t>
            </a:r>
          </a:p>
          <a:p>
            <a:pPr marL="0" indent="0">
              <a:buNone/>
            </a:pPr>
            <a:r>
              <a:rPr lang="en-US" sz="2400" dirty="0">
                <a:solidFill>
                  <a:schemeClr val="bg1"/>
                </a:solidFill>
                <a:latin typeface="+mj-lt"/>
              </a:rPr>
              <a:t>    </a:t>
            </a:r>
          </a:p>
          <a:p>
            <a:pPr marL="0" indent="0">
              <a:buNone/>
            </a:pPr>
            <a:endParaRPr lang="en-US" sz="2400" dirty="0">
              <a:solidFill>
                <a:schemeClr val="bg1"/>
              </a:solidFill>
              <a:latin typeface="+mj-lt"/>
            </a:endParaRPr>
          </a:p>
          <a:p>
            <a:pPr marL="0" indent="0">
              <a:buNone/>
            </a:pPr>
            <a:endParaRPr lang="en-US" sz="2400" dirty="0">
              <a:solidFill>
                <a:schemeClr val="bg1"/>
              </a:solidFill>
              <a:latin typeface="+mj-lt"/>
            </a:endParaRPr>
          </a:p>
        </p:txBody>
      </p:sp>
      <p:pic>
        <p:nvPicPr>
          <p:cNvPr id="4" name="Picture 3" descr="PowerPoint program icon"/>
          <p:cNvPicPr>
            <a:picLocks noChangeAspect="1"/>
          </p:cNvPicPr>
          <p:nvPr/>
        </p:nvPicPr>
        <p:blipFill>
          <a:blip r:embed="rId3"/>
          <a:srcRect/>
          <a:stretch/>
        </p:blipFill>
        <p:spPr bwMode="invGray">
          <a:xfrm>
            <a:off x="670216" y="5193062"/>
            <a:ext cx="822960"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Content Placeholder 4"/>
          <p:cNvSpPr>
            <a:spLocks noGrp="1"/>
          </p:cNvSpPr>
          <p:nvPr>
            <p:ph sz="half" idx="4294967295"/>
          </p:nvPr>
        </p:nvSpPr>
        <p:spPr>
          <a:xfrm>
            <a:off x="541611" y="2614427"/>
            <a:ext cx="9442648" cy="3978275"/>
          </a:xfrm>
        </p:spPr>
        <p:txBody>
          <a:bodyPr>
            <a:norm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br>
              <a:rPr lang="en-US" sz="2000" dirty="0">
                <a:latin typeface="Segoe UI Light" panose="020B0502040204020203" pitchFamily="34" charset="0"/>
                <a:cs typeface="Segoe UI Light" panose="020B0502040204020203" pitchFamily="34" charset="0"/>
              </a:rPr>
            </a:b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r>
              <a:rPr lang="en-US" sz="2000" u="sng" dirty="0">
                <a:latin typeface="Segoe UI Light" panose="020B0502040204020203" pitchFamily="34" charset="0"/>
                <a:cs typeface="Segoe UI Light" panose="020B0502040204020203" pitchFamily="34" charset="0"/>
                <a:hlinkClick r:id="rId3"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marL="0" indent="0">
              <a:lnSpc>
                <a:spcPts val="3600"/>
              </a:lnSpc>
              <a:spcBef>
                <a:spcPts val="1500"/>
              </a:spcBef>
              <a:spcAft>
                <a:spcPts val="0"/>
              </a:spcAft>
              <a:buNone/>
            </a:pPr>
            <a:r>
              <a:rPr lang="en-US" sz="2000" dirty="0">
                <a:latin typeface="Segoe UI Light" panose="020B0502040204020203" pitchFamily="34" charset="0"/>
                <a:cs typeface="Segoe UI Light" panose="020B0502040204020203" pitchFamily="34" charset="0"/>
                <a:hlinkClick r:id="rId4"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p:txBody>
      </p:sp>
      <p:pic>
        <p:nvPicPr>
          <p:cNvPr id="2" name="Picture 1" descr="Tell Me butto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3981" y="2350333"/>
            <a:ext cx="1269672" cy="1189747"/>
          </a:xfrm>
          <a:prstGeom prst="rect">
            <a:avLst/>
          </a:prstGeom>
        </p:spPr>
      </p:pic>
      <p:pic>
        <p:nvPicPr>
          <p:cNvPr id="8" name="Picture 7" descr="Arrow pointing right with a hyperlink to the PowerPoint team blog. Select the image to visit the PowerPoint team blog ">
            <a:hlinkClick r:id="rId6" tooltip="Select here to visit the PowerPoint team blog."/>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9398" y="3566804"/>
            <a:ext cx="661940" cy="661940"/>
          </a:xfrm>
          <a:prstGeom prst="rect">
            <a:avLst/>
          </a:prstGeom>
        </p:spPr>
      </p:pic>
      <p:pic>
        <p:nvPicPr>
          <p:cNvPr id="7" name="Picture 6" descr="Arrow pointing right with a hyperlink to free PowerPoint training. Select the image to access free PowerPoint training">
            <a:hlinkClick r:id="rId4" tooltip="Select here to go to free PowerPoint training."/>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9398" y="4252716"/>
            <a:ext cx="661940" cy="661940"/>
          </a:xfrm>
          <a:prstGeom prst="rect">
            <a:avLst/>
          </a:prstGeom>
        </p:spPr>
      </p:pic>
      <p:sp>
        <p:nvSpPr>
          <p:cNvPr id="9" name="TextBox 8"/>
          <p:cNvSpPr txBox="1"/>
          <p:nvPr/>
        </p:nvSpPr>
        <p:spPr>
          <a:xfrm>
            <a:off x="541611" y="5738132"/>
            <a:ext cx="6193971" cy="307777"/>
          </a:xfrm>
          <a:prstGeom prst="rect">
            <a:avLst/>
          </a:prstGeom>
          <a:noFill/>
        </p:spPr>
        <p:txBody>
          <a:bodyPr wrap="square" rtlCol="0">
            <a:spAutoFit/>
          </a:bodyPr>
          <a:lstStyle/>
          <a:p>
            <a:pPr algn="l"/>
            <a:r>
              <a:rPr lang="en-US" sz="1400" dirty="0">
                <a:latin typeface="Segoe UI Light" panose="020B0502040204020203" pitchFamily="34" charset="0"/>
                <a:cs typeface="Segoe UI Light" panose="020B0502040204020203" pitchFamily="34" charset="0"/>
              </a:rPr>
              <a:t>SELECT THE ARROW WHEN IN SLIDE SHOW MODE</a:t>
            </a:r>
          </a:p>
        </p:txBody>
      </p:sp>
      <p:pic>
        <p:nvPicPr>
          <p:cNvPr id="11" name="Picture 10" descr="Tell Me box suggestion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8066" y="2761488"/>
            <a:ext cx="2476156" cy="2001277"/>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FA864-2B27-5522-E0FD-A357AF178A51}"/>
              </a:ext>
            </a:extLst>
          </p:cNvPr>
          <p:cNvSpPr>
            <a:spLocks noGrp="1"/>
          </p:cNvSpPr>
          <p:nvPr>
            <p:ph type="title"/>
          </p:nvPr>
        </p:nvSpPr>
        <p:spPr/>
        <p:txBody>
          <a:bodyPr/>
          <a:lstStyle/>
          <a:p>
            <a:r>
              <a:rPr lang="en-US" dirty="0"/>
              <a:t>About the Dataset </a:t>
            </a:r>
          </a:p>
        </p:txBody>
      </p:sp>
      <p:sp>
        <p:nvSpPr>
          <p:cNvPr id="3" name="Content Placeholder 2">
            <a:extLst>
              <a:ext uri="{FF2B5EF4-FFF2-40B4-BE49-F238E27FC236}">
                <a16:creationId xmlns:a16="http://schemas.microsoft.com/office/drawing/2014/main" id="{DE8103B1-534C-0FB8-0596-92180540A93E}"/>
              </a:ext>
            </a:extLst>
          </p:cNvPr>
          <p:cNvSpPr>
            <a:spLocks noGrp="1"/>
          </p:cNvSpPr>
          <p:nvPr>
            <p:ph sz="quarter" idx="10"/>
          </p:nvPr>
        </p:nvSpPr>
        <p:spPr>
          <a:xfrm>
            <a:off x="539496" y="1435608"/>
            <a:ext cx="10539984" cy="5422392"/>
          </a:xfrm>
        </p:spPr>
        <p:txBody>
          <a:bodyPr>
            <a:normAutofit fontScale="92500" lnSpcReduction="20000"/>
          </a:bodyPr>
          <a:lstStyle/>
          <a:p>
            <a:r>
              <a:rPr lang="en-US" sz="2400" dirty="0"/>
              <a:t>7043 Datapoints</a:t>
            </a:r>
          </a:p>
          <a:p>
            <a:pPr>
              <a:lnSpc>
                <a:spcPct val="100000"/>
              </a:lnSpc>
            </a:pPr>
            <a:r>
              <a:rPr lang="en-US" sz="2400" dirty="0"/>
              <a:t>Target Variable – Churn </a:t>
            </a:r>
          </a:p>
          <a:p>
            <a:r>
              <a:rPr lang="en-US" sz="2400" dirty="0"/>
              <a:t>Input Features – 20</a:t>
            </a:r>
          </a:p>
          <a:p>
            <a:pPr>
              <a:lnSpc>
                <a:spcPct val="100000"/>
              </a:lnSpc>
            </a:pPr>
            <a:r>
              <a:rPr lang="en-US" sz="2400" dirty="0"/>
              <a:t>No irregularities ,No outliers ,No Duplicates </a:t>
            </a:r>
          </a:p>
          <a:p>
            <a:pPr>
              <a:lnSpc>
                <a:spcPct val="100000"/>
              </a:lnSpc>
            </a:pPr>
            <a:r>
              <a:rPr lang="en-US" sz="2400" b="1" dirty="0"/>
              <a:t>Problems with the dataset</a:t>
            </a:r>
          </a:p>
          <a:p>
            <a:pPr marL="457200" indent="-457200">
              <a:lnSpc>
                <a:spcPct val="100000"/>
              </a:lnSpc>
              <a:buAutoNum type="arabicParenR"/>
            </a:pPr>
            <a:r>
              <a:rPr lang="en-US" sz="2400" dirty="0"/>
              <a:t>Missing values </a:t>
            </a:r>
          </a:p>
          <a:p>
            <a:pPr marL="457200" indent="-457200">
              <a:lnSpc>
                <a:spcPct val="100000"/>
              </a:lnSpc>
              <a:buAutoNum type="arabicParenR"/>
            </a:pPr>
            <a:r>
              <a:rPr lang="en-US" sz="2400" dirty="0"/>
              <a:t>Imbalance in Yes class </a:t>
            </a:r>
          </a:p>
          <a:p>
            <a:pPr>
              <a:lnSpc>
                <a:spcPct val="100000"/>
              </a:lnSpc>
            </a:pPr>
            <a:r>
              <a:rPr lang="en-US" sz="2400" dirty="0"/>
              <a:t>Problem with imbalance Data :Biased towards Majority class </a:t>
            </a:r>
          </a:p>
          <a:p>
            <a:pPr>
              <a:lnSpc>
                <a:spcPct val="100000"/>
              </a:lnSpc>
            </a:pPr>
            <a:r>
              <a:rPr lang="en-US" sz="2400" dirty="0"/>
              <a:t>Solution : SMOTE  </a:t>
            </a:r>
          </a:p>
          <a:p>
            <a:pPr>
              <a:lnSpc>
                <a:spcPct val="100000"/>
              </a:lnSpc>
            </a:pPr>
            <a:endParaRPr lang="en-US" sz="2400" dirty="0"/>
          </a:p>
          <a:p>
            <a:pPr>
              <a:lnSpc>
                <a:spcPct val="100000"/>
              </a:lnSpc>
            </a:pPr>
            <a:endParaRPr lang="en-US" sz="2400" b="1" dirty="0"/>
          </a:p>
          <a:p>
            <a:pPr>
              <a:lnSpc>
                <a:spcPct val="100000"/>
              </a:lnSpc>
            </a:pPr>
            <a:endParaRPr lang="en-US" sz="2400" b="1" dirty="0"/>
          </a:p>
          <a:p>
            <a:pPr>
              <a:lnSpc>
                <a:spcPct val="100000"/>
              </a:lnSpc>
            </a:pPr>
            <a:endParaRPr lang="en-US" sz="2400" dirty="0"/>
          </a:p>
          <a:p>
            <a:pPr>
              <a:lnSpc>
                <a:spcPct val="100000"/>
              </a:lnSpc>
            </a:pPr>
            <a:endParaRPr lang="en-US" sz="2400" dirty="0"/>
          </a:p>
          <a:p>
            <a:endParaRPr lang="en-US" sz="2400" dirty="0"/>
          </a:p>
        </p:txBody>
      </p:sp>
    </p:spTree>
    <p:extLst>
      <p:ext uri="{BB962C8B-B14F-4D97-AF65-F5344CB8AC3E}">
        <p14:creationId xmlns:p14="http://schemas.microsoft.com/office/powerpoint/2010/main" val="2616662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Model Training </a:t>
            </a:r>
          </a:p>
        </p:txBody>
      </p:sp>
      <p:sp>
        <p:nvSpPr>
          <p:cNvPr id="2" name="TextBox 1">
            <a:extLst>
              <a:ext uri="{FF2B5EF4-FFF2-40B4-BE49-F238E27FC236}">
                <a16:creationId xmlns:a16="http://schemas.microsoft.com/office/drawing/2014/main" id="{6FF4C386-3060-A7A3-9153-1279F14DFD10}"/>
              </a:ext>
            </a:extLst>
          </p:cNvPr>
          <p:cNvSpPr txBox="1"/>
          <p:nvPr/>
        </p:nvSpPr>
        <p:spPr>
          <a:xfrm>
            <a:off x="228601" y="1584960"/>
            <a:ext cx="630935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Using </a:t>
            </a:r>
            <a:r>
              <a:rPr lang="en-US" sz="2400" dirty="0" err="1"/>
              <a:t>Ml</a:t>
            </a:r>
            <a:r>
              <a:rPr lang="en-US" sz="2400" dirty="0"/>
              <a:t> Algorithms trained model.</a:t>
            </a:r>
          </a:p>
          <a:p>
            <a:pPr marL="342900" indent="-342900">
              <a:buFont typeface="Arial" panose="020B0604020202020204" pitchFamily="34" charset="0"/>
              <a:buChar char="•"/>
            </a:pPr>
            <a:r>
              <a:rPr lang="en-US" sz="2400" dirty="0"/>
              <a:t>Applied </a:t>
            </a:r>
            <a:r>
              <a:rPr lang="en-US" sz="2400" dirty="0" err="1"/>
              <a:t>HyperParameter</a:t>
            </a:r>
            <a:r>
              <a:rPr lang="en-US" sz="2400" dirty="0"/>
              <a:t> tunning using GRID Search CV .</a:t>
            </a:r>
          </a:p>
          <a:p>
            <a:pPr marL="342900" indent="-342900">
              <a:buFont typeface="Arial" panose="020B0604020202020204" pitchFamily="34" charset="0"/>
              <a:buChar char="•"/>
            </a:pPr>
            <a:r>
              <a:rPr lang="en-US" sz="2400" dirty="0"/>
              <a:t>With the help of </a:t>
            </a:r>
            <a:r>
              <a:rPr lang="en-US" sz="2400" dirty="0" err="1"/>
              <a:t>Joblib</a:t>
            </a:r>
            <a:r>
              <a:rPr lang="en-US" sz="2400" dirty="0"/>
              <a:t> saved the best model .</a:t>
            </a:r>
          </a:p>
          <a:p>
            <a:pPr marL="342900" indent="-342900">
              <a:buFont typeface="Arial" panose="020B0604020202020204" pitchFamily="34" charset="0"/>
              <a:buChar char="•"/>
            </a:pPr>
            <a:r>
              <a:rPr lang="en-US" sz="2400" dirty="0"/>
              <a:t>With the help of </a:t>
            </a:r>
            <a:r>
              <a:rPr lang="en-US" sz="2400" dirty="0" err="1"/>
              <a:t>streamlit</a:t>
            </a:r>
            <a:r>
              <a:rPr lang="en-US" sz="2400" dirty="0"/>
              <a:t> deployed the model and created a interface for user to use the model and Predict for the Query Point. </a:t>
            </a:r>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38863722-764F-332E-D547-768C6940541A}"/>
              </a:ext>
            </a:extLst>
          </p:cNvPr>
          <p:cNvPicPr>
            <a:picLocks noChangeAspect="1"/>
          </p:cNvPicPr>
          <p:nvPr/>
        </p:nvPicPr>
        <p:blipFill>
          <a:blip r:embed="rId2"/>
          <a:stretch>
            <a:fillRect/>
          </a:stretch>
        </p:blipFill>
        <p:spPr>
          <a:xfrm>
            <a:off x="6385560" y="2049780"/>
            <a:ext cx="5379720" cy="2486680"/>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use PowerPoint Designer</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Start a new presentation by going to </a:t>
            </a:r>
            <a:r>
              <a:rPr lang="en-US" dirty="0">
                <a:solidFill>
                  <a:srgbClr val="D24726"/>
                </a:solidFill>
                <a:latin typeface="Segoe UI Semibold" panose="020B0702040204020203" pitchFamily="34" charset="0"/>
                <a:cs typeface="Segoe UI Semibold" panose="020B0702040204020203" pitchFamily="34" charset="0"/>
              </a:rPr>
              <a:t>File</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New</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Blank</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Presentation</a:t>
            </a:r>
            <a:r>
              <a:rPr lang="en-US" dirty="0">
                <a:solidFill>
                  <a:prstClr val="black">
                    <a:lumMod val="75000"/>
                    <a:lumOff val="25000"/>
                  </a:prstClr>
                </a:solidFill>
                <a:cs typeface="Segoe UI"/>
              </a:rPr>
              <a: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On the very first slide, add a picture: Go to</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or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Online</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a:t>
            </a:r>
            <a:r>
              <a:rPr lang="en-US" dirty="0">
                <a:solidFill>
                  <a:prstClr val="black">
                    <a:lumMod val="75000"/>
                    <a:lumOff val="25000"/>
                  </a:prstClr>
                </a:solidFill>
                <a:latin typeface="Segoe UI" panose="020B0502040204020203" pitchFamily="34" charset="0"/>
                <a:cs typeface="Segoe UI" panose="020B0502040204020203" pitchFamily="34" charset="0"/>
              </a:rPr>
              <a:t>and choose the picture.</a:t>
            </a:r>
            <a:br>
              <a:rPr lang="en-US" dirty="0">
                <a:solidFill>
                  <a:prstClr val="black">
                    <a:lumMod val="75000"/>
                    <a:lumOff val="25000"/>
                  </a:prstClr>
                </a:solidFill>
                <a:latin typeface="Segoe UI" panose="020B0502040204020203" pitchFamily="34" charset="0"/>
                <a:cs typeface="Segoe UI" panose="020B0502040204020203" pitchFamily="34" charset="0"/>
              </a:rPr>
            </a:br>
            <a:br>
              <a:rPr lang="en-US" dirty="0">
                <a:solidFill>
                  <a:prstClr val="black">
                    <a:lumMod val="75000"/>
                    <a:lumOff val="25000"/>
                  </a:prstClr>
                </a:solidFill>
                <a:cs typeface="Segoe UI"/>
              </a:rPr>
            </a:b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picture.</a:t>
            </a:r>
          </a:p>
        </p:txBody>
      </p:sp>
      <p:grpSp>
        <p:nvGrpSpPr>
          <p:cNvPr id="22" name="Group 21" descr="Small circle with number 3 inside  indicating step 3"/>
          <p:cNvGrpSpPr/>
          <p:nvPr/>
        </p:nvGrpSpPr>
        <p:grpSpPr bwMode="blackWhite">
          <a:xfrm>
            <a:off x="531552" y="420829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When PowerPoint asks your permission to get design ideas,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Let's Go</a:t>
            </a:r>
            <a:r>
              <a:rPr lang="en-US" dirty="0">
                <a:solidFill>
                  <a:prstClr val="black">
                    <a:lumMod val="75000"/>
                    <a:lumOff val="25000"/>
                  </a:prstClr>
                </a:solidFill>
                <a:cs typeface="Segoe UI"/>
              </a:rPr>
              <a:t>.</a:t>
            </a:r>
          </a:p>
        </p:txBody>
      </p:sp>
      <p:grpSp>
        <p:nvGrpSpPr>
          <p:cNvPr id="37" name="Group 36" descr="Small circle with number 4 inside  indicating step 4"/>
          <p:cNvGrpSpPr/>
          <p:nvPr/>
        </p:nvGrpSpPr>
        <p:grpSpPr bwMode="blackWhite">
          <a:xfrm>
            <a:off x="531552" y="5137379"/>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Choose a design you like from the </a:t>
            </a:r>
            <a:r>
              <a:rPr lang="en-US" dirty="0">
                <a:solidFill>
                  <a:srgbClr val="D24726"/>
                </a:solidFill>
                <a:latin typeface="Segoe UI Semibold" panose="020B0702040204020203" pitchFamily="34" charset="0"/>
                <a:cs typeface="Segoe UI Semibold" panose="020B0702040204020203" pitchFamily="34" charset="0"/>
              </a:rPr>
              <a:t>Design Ideas </a:t>
            </a:r>
            <a:r>
              <a:rPr lang="en-US" dirty="0">
                <a:solidFill>
                  <a:prstClr val="black">
                    <a:lumMod val="75000"/>
                    <a:lumOff val="25000"/>
                  </a:prstClr>
                </a:solidFill>
                <a:latin typeface="Segoe UI" panose="020B0502040204020203" pitchFamily="34" charset="0"/>
                <a:cs typeface="Segoe UI" panose="020B0502040204020203" pitchFamily="34" charset="0"/>
              </a:rPr>
              <a:t>task pane.</a:t>
            </a: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pic>
        <p:nvPicPr>
          <p:cNvPr id="23" name="Picture 22" descr="Design ideas dialog box asking for user confirmation to get design idea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033" y="3067244"/>
            <a:ext cx="2900887" cy="3506681"/>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Morph</a:t>
            </a:r>
          </a:p>
        </p:txBody>
      </p:sp>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makes smooth animations and object movements in your presentation. You use two similar slides to perform the animation, but it looks to your audience like the action happens on one slide. </a:t>
            </a:r>
          </a:p>
          <a:p>
            <a:pPr marL="0" indent="0">
              <a:lnSpc>
                <a:spcPts val="1800"/>
              </a:lnSpc>
              <a:spcBef>
                <a:spcPts val="1000"/>
              </a:spcBef>
              <a:spcAft>
                <a:spcPts val="600"/>
              </a:spcAft>
              <a:buNone/>
            </a:pPr>
            <a:r>
              <a:rPr lang="en-US" sz="1200" b="1" dirty="0">
                <a:solidFill>
                  <a:srgbClr val="D24726"/>
                </a:solidFill>
                <a:latin typeface="Segoe UI" panose="020B0502040204020203" pitchFamily="34" charset="0"/>
                <a:cs typeface="Segoe UI" panose="020B0502040204020203" pitchFamily="34" charset="0"/>
              </a:rPr>
              <a:t>Play</a:t>
            </a:r>
            <a:r>
              <a:rPr lang="en-US" sz="1200" dirty="0">
                <a:solidFill>
                  <a:prstClr val="black">
                    <a:lumMod val="75000"/>
                    <a:lumOff val="25000"/>
                  </a:prstClr>
                </a:solidFill>
                <a:latin typeface="Segoe UI" panose="020B0502040204020203" pitchFamily="34" charset="0"/>
                <a:cs typeface="Segoe UI" panose="020B0502040204020203" pitchFamily="34" charset="0"/>
              </a:rPr>
              <a:t> the video on the right to see a quick example.</a:t>
            </a:r>
          </a:p>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is a subscription-only feature. If you have an Office 365 subscription, you can try it yourself with the steps on the next slide.</a:t>
            </a:r>
          </a:p>
          <a:p>
            <a:pPr marL="0" indent="0">
              <a:lnSpc>
                <a:spcPts val="1800"/>
              </a:lnSpc>
              <a:spcBef>
                <a:spcPts val="1000"/>
              </a:spcBef>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D80394A-61EE-4513-90D2-E9A3DA581656}" label="caption" lang="" r:embed="rId4"/>
                        </p173:trackLst>
                      </p173:tracksInfo>
                    </p:ext>
                  </p14:extLst>
                </p14:media>
              </p:ext>
            </p:extLst>
          </p:nvPr>
        </p:nvPicPr>
        <p:blipFill>
          <a:blip r:embed="rId5"/>
          <a:stretch>
            <a:fillRect/>
          </a:stretch>
        </p:blipFill>
        <p:spPr>
          <a:xfrm>
            <a:off x="5418759" y="1540565"/>
            <a:ext cx="6110288" cy="3438525"/>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t>
            </a:r>
            <a:r>
              <a:rPr lang="en-US" dirty="0">
                <a:latin typeface="Segoe UI Light" panose="020B0502040204020203" pitchFamily="34" charset="0"/>
                <a:cs typeface="Segoe UI Light" panose="020B0502040204020203" pitchFamily="34" charset="0"/>
              </a:rPr>
              <a:t>Morph</a:t>
            </a:r>
          </a:p>
        </p:txBody>
      </p:sp>
      <p:sp>
        <p:nvSpPr>
          <p:cNvPr id="30"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t>Try it yourself with these two simple “planets”:</a:t>
            </a:r>
          </a:p>
        </p:txBody>
      </p:sp>
      <p:grpSp>
        <p:nvGrpSpPr>
          <p:cNvPr id="13" name="Group 12" descr="Small circle with number 1 inside  indicating step 1"/>
          <p:cNvGrpSpPr/>
          <p:nvPr/>
        </p:nvGrpSpPr>
        <p:grpSpPr bwMode="blackWhite">
          <a:xfrm>
            <a:off x="558723" y="1917997"/>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18" name="Group 17" descr="Small circle with number 2 inside  indicating step 2"/>
          <p:cNvGrpSpPr/>
          <p:nvPr/>
        </p:nvGrpSpPr>
        <p:grpSpPr bwMode="blackWhite">
          <a:xfrm>
            <a:off x="558723" y="2896735"/>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shapes on the right in some way (move, resize, change color),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6" name="Group 25" descr="Small circle with number 3 inside  indicating step 3"/>
          <p:cNvGrpSpPr/>
          <p:nvPr/>
        </p:nvGrpSpPr>
        <p:grpSpPr bwMode="blackWhite">
          <a:xfrm>
            <a:off x="557319" y="4344232"/>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circle morph!</a:t>
            </a:r>
          </a:p>
        </p:txBody>
      </p:sp>
      <p:sp>
        <p:nvSpPr>
          <p:cNvPr id="17" name="Content Placeholder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rPr>
              <a:t>.</a:t>
            </a:r>
          </a:p>
        </p:txBody>
      </p:sp>
      <p:pic>
        <p:nvPicPr>
          <p:cNvPr id="2" name="Picture 1" descr="Slide thumbnail context menu showing the Duplicate Slide opti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5391" y="1455491"/>
            <a:ext cx="1402148" cy="1803887"/>
          </a:xfrm>
          <a:prstGeom prst="rect">
            <a:avLst/>
          </a:prstGeom>
        </p:spPr>
      </p:pic>
      <p:pic>
        <p:nvPicPr>
          <p:cNvPr id="6" name="Picture 5" descr="Transition tab showing morph transi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96" y="3159609"/>
            <a:ext cx="2468760" cy="1185923"/>
          </a:xfrm>
          <a:prstGeom prst="rect">
            <a:avLst/>
          </a:prstGeom>
        </p:spPr>
      </p:pic>
      <p:pic>
        <p:nvPicPr>
          <p:cNvPr id="5" name="Picture 4" descr="Slide Show butt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079" y="4344232"/>
            <a:ext cx="2134319" cy="887084"/>
          </a:xfrm>
          <a:prstGeom prst="rect">
            <a:avLst/>
          </a:prstGeom>
        </p:spPr>
      </p:pic>
      <p:cxnSp>
        <p:nvCxnSpPr>
          <p:cNvPr id="20" name="Straight Connector 19">
            <a:extLst>
              <a:ext uri="{C183D7F6-B498-43B3-948B-1728B52AA6E4}">
                <adec:decorative xmlns:adec="http://schemas.microsoft.com/office/drawing/2017/decorative" val="1"/>
              </a:ext>
            </a:extLst>
          </p:cNvPr>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Large, blue circle with a small light blue circle inside"/>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Oval 10" descr="Small light blue circle inside a large dark blue circle"/>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Working together in real time</a:t>
            </a:r>
          </a:p>
        </p:txBody>
      </p:sp>
      <p:sp>
        <p:nvSpPr>
          <p:cNvPr id="5" name="Content Placeholder 4"/>
          <p:cNvSpPr>
            <a:spLocks noGrp="1"/>
          </p:cNvSpPr>
          <p:nvPr>
            <p:ph sz="half" idx="4294967295"/>
          </p:nvPr>
        </p:nvSpPr>
        <p:spPr>
          <a:xfrm>
            <a:off x="541611" y="1431010"/>
            <a:ext cx="4413626" cy="3978275"/>
          </a:xfrm>
        </p:spPr>
        <p:txBody>
          <a:bodyPr vert="horz" lIns="91440" tIns="45720" rIns="91440" bIns="45720" rtlCol="0">
            <a:normAutofit/>
          </a:bodyPr>
          <a:lstStyle/>
          <a:p>
            <a:pPr marL="0" indent="0">
              <a:lnSpc>
                <a:spcPts val="1800"/>
              </a:lnSpc>
              <a:spcBef>
                <a:spcPts val="1000"/>
              </a:spcBef>
              <a:spcAft>
                <a:spcPts val="20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When you share your presentation with others, you’ll see them working with you at the same time. </a:t>
            </a:r>
            <a:br>
              <a:rPr lang="en-US" sz="1200" dirty="0">
                <a:solidFill>
                  <a:prstClr val="black">
                    <a:lumMod val="75000"/>
                    <a:lumOff val="25000"/>
                  </a:prstClr>
                </a:solidFill>
                <a:latin typeface="Segoe UI" panose="020B0502040204020203" pitchFamily="34" charset="0"/>
                <a:cs typeface="Segoe UI" panose="020B0502040204020203" pitchFamily="34" charset="0"/>
              </a:rPr>
            </a:br>
            <a:br>
              <a:rPr lang="en-US" sz="1200" dirty="0">
                <a:solidFill>
                  <a:prstClr val="black">
                    <a:lumMod val="75000"/>
                    <a:lumOff val="25000"/>
                  </a:prstClr>
                </a:solidFill>
                <a:latin typeface="Segoe UI" panose="020B0502040204020203" pitchFamily="34" charset="0"/>
                <a:cs typeface="Segoe UI" panose="020B0502040204020203" pitchFamily="34" charset="0"/>
              </a:rPr>
            </a:br>
            <a:r>
              <a:rPr lang="en-US" sz="1200" dirty="0">
                <a:solidFill>
                  <a:prstClr val="black">
                    <a:lumMod val="75000"/>
                    <a:lumOff val="25000"/>
                  </a:prstClr>
                </a:solidFill>
                <a:latin typeface="Segoe UI" panose="020B0502040204020203" pitchFamily="34" charset="0"/>
                <a:cs typeface="Segoe UI" panose="020B0502040204020203" pitchFamily="34" charset="0"/>
              </a:rPr>
              <a:t>How it works:</a:t>
            </a:r>
          </a:p>
        </p:txBody>
      </p:sp>
      <p:pic>
        <p:nvPicPr>
          <p:cNvPr id="11" name="Picture 10" descr="Share icon showing number of people  working on the presentati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84" y="2425111"/>
            <a:ext cx="3262550" cy="1475660"/>
          </a:xfrm>
          <a:prstGeom prst="rect">
            <a:avLst/>
          </a:prstGeom>
        </p:spPr>
      </p:pic>
      <p:grpSp>
        <p:nvGrpSpPr>
          <p:cNvPr id="33" name="Group 32" descr="Small circle with number 1 inside indicating step 1"/>
          <p:cNvGrpSpPr/>
          <p:nvPr/>
        </p:nvGrpSpPr>
        <p:grpSpPr bwMode="blackWhite">
          <a:xfrm>
            <a:off x="558723" y="4531632"/>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9" y="4571824"/>
            <a:ext cx="2696774" cy="9925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D24726"/>
                </a:solidFill>
                <a:latin typeface="Segoe UI" panose="020B0502040204020203" pitchFamily="34" charset="0"/>
                <a:cs typeface="Segoe UI" panose="020B0502040204020203" pitchFamily="34" charset="0"/>
              </a:rPr>
              <a:t>Share</a:t>
            </a:r>
            <a:r>
              <a:rPr lang="en-US" dirty="0">
                <a:solidFill>
                  <a:prstClr val="black">
                    <a:lumMod val="75000"/>
                    <a:lumOff val="25000"/>
                  </a:prstClr>
                </a:solidFill>
                <a:latin typeface="Segoe UI" panose="020B0502040204020203" pitchFamily="34" charset="0"/>
                <a:cs typeface="Segoe UI" panose="020B0502040204020203" pitchFamily="34" charset="0"/>
              </a:rPr>
              <a:t> from above the ribbon, or by using </a:t>
            </a:r>
            <a:r>
              <a:rPr lang="en-US">
                <a:solidFill>
                  <a:prstClr val="black">
                    <a:lumMod val="75000"/>
                    <a:lumOff val="25000"/>
                  </a:prstClr>
                </a:solidFill>
                <a:latin typeface="Segoe UI" panose="020B0502040204020203" pitchFamily="34" charset="0"/>
                <a:cs typeface="Segoe UI" panose="020B0502040204020203" pitchFamily="34" charset="0"/>
              </a:rPr>
              <a:t>short-key </a:t>
            </a:r>
            <a:r>
              <a:rPr lang="en-US">
                <a:solidFill>
                  <a:srgbClr val="D24726"/>
                </a:solidFill>
                <a:latin typeface="Segoe UI" panose="020B0502040204020203" pitchFamily="34" charset="0"/>
                <a:cs typeface="Segoe UI" panose="020B0502040204020203" pitchFamily="34" charset="0"/>
              </a:rPr>
              <a:t>Alt-ZS</a:t>
            </a:r>
            <a:r>
              <a:rPr lang="en-US">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latin typeface="Segoe UI" panose="020B0502040204020203" pitchFamily="34" charset="0"/>
                <a:cs typeface="Segoe UI" panose="020B0502040204020203" pitchFamily="34" charset="0"/>
              </a:rPr>
              <a:t>to invite people to work with you (You can save to the cloud at this point.)</a:t>
            </a:r>
          </a:p>
        </p:txBody>
      </p:sp>
      <p:pic>
        <p:nvPicPr>
          <p:cNvPr id="9" name="Picture 8" descr="Marker showing who is working on a sli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1352" y="2434307"/>
            <a:ext cx="3841692" cy="2512928"/>
          </a:xfrm>
          <a:prstGeom prst="rect">
            <a:avLst/>
          </a:prstGeom>
        </p:spPr>
      </p:pic>
      <p:grpSp>
        <p:nvGrpSpPr>
          <p:cNvPr id="36" name="Group 35" descr="Small circle with number 2 inside indicating step 2"/>
          <p:cNvGrpSpPr/>
          <p:nvPr/>
        </p:nvGrpSpPr>
        <p:grpSpPr bwMode="blackWhite">
          <a:xfrm>
            <a:off x="4249102" y="4531632"/>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other people are in the presentation, a marker shows who is on which slide…</a:t>
            </a:r>
          </a:p>
        </p:txBody>
      </p:sp>
      <p:pic>
        <p:nvPicPr>
          <p:cNvPr id="12" name="Picture 11" descr="Maker showing the part of the slide being edi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9419" y="2350394"/>
            <a:ext cx="3563782" cy="2305344"/>
          </a:xfrm>
          <a:prstGeom prst="rect">
            <a:avLst/>
          </a:prstGeom>
        </p:spPr>
      </p:pic>
      <p:grpSp>
        <p:nvGrpSpPr>
          <p:cNvPr id="39" name="Group 38" descr="Small circle with number 3 inside  indicating step 3"/>
          <p:cNvGrpSpPr/>
          <p:nvPr/>
        </p:nvGrpSpPr>
        <p:grpSpPr bwMode="blackWhite">
          <a:xfrm>
            <a:off x="7930921" y="4531632"/>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…and the part of the slide they're editing.</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You’re an expert with Tell Me</a:t>
            </a:r>
          </a:p>
        </p:txBody>
      </p:sp>
      <p:sp>
        <p:nvSpPr>
          <p:cNvPr id="38" name="Content Placeholder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The Tell Me box finds the right command when you need it,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so you can save time and focus on your work.</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grpSp>
        <p:nvGrpSpPr>
          <p:cNvPr id="4" name="Group 3" descr="Small circle with number 1 inside  indicating step 1"/>
          <p:cNvGrpSpPr/>
          <p:nvPr/>
        </p:nvGrpSpPr>
        <p:grpSpPr bwMode="blackWhite">
          <a:xfrm>
            <a:off x="558723" y="2638502"/>
            <a:ext cx="558179" cy="409838"/>
            <a:chOff x="6953426" y="711274"/>
            <a:chExt cx="558179" cy="409838"/>
          </a:xfrm>
        </p:grpSpPr>
        <p:sp>
          <p:nvSpPr>
            <p:cNvPr id="2" name="Oval 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9" name="Content Placeholder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404040"/>
                </a:solidFill>
                <a:latin typeface="Segoe UI" panose="020B0502040204020203" pitchFamily="34" charset="0"/>
                <a:cs typeface="Segoe UI" panose="020B0502040204020203" pitchFamily="34" charset="0"/>
              </a:rPr>
              <a:t>the Robot picture </a:t>
            </a:r>
            <a:r>
              <a:rPr lang="en-US" dirty="0">
                <a:solidFill>
                  <a:prstClr val="black">
                    <a:lumMod val="75000"/>
                    <a:lumOff val="25000"/>
                  </a:prstClr>
                </a:solidFill>
                <a:latin typeface="Segoe UI" panose="020B0502040204020203" pitchFamily="34" charset="0"/>
                <a:cs typeface="Segoe UI" panose="020B0502040204020203" pitchFamily="34" charset="0"/>
              </a:rPr>
              <a:t>on the right.</a:t>
            </a:r>
          </a:p>
        </p:txBody>
      </p:sp>
      <p:grpSp>
        <p:nvGrpSpPr>
          <p:cNvPr id="19" name="Group 18" descr="Small circle with number 2 inside  indicating step 2"/>
          <p:cNvGrpSpPr/>
          <p:nvPr/>
        </p:nvGrpSpPr>
        <p:grpSpPr bwMode="blackWhite">
          <a:xfrm>
            <a:off x="558723" y="3312993"/>
            <a:ext cx="558179" cy="409838"/>
            <a:chOff x="6953426" y="711274"/>
            <a:chExt cx="558179" cy="409838"/>
          </a:xfrm>
        </p:grpSpPr>
        <p:sp>
          <p:nvSpPr>
            <p:cNvPr id="20" name="Oval 1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2" name="Content Placeholder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prstClr val="black">
                    <a:lumMod val="75000"/>
                    <a:lumOff val="25000"/>
                  </a:prstClr>
                </a:solidFill>
                <a:latin typeface="Segoe UI" panose="020B0502040204020203" pitchFamily="34" charset="0"/>
                <a:cs typeface="Segoe UI" panose="020B0502040204020203" pitchFamily="34" charset="0"/>
              </a:rPr>
              <a:t>Type</a:t>
            </a:r>
            <a:r>
              <a:rPr lang="en-US" dirty="0">
                <a:solidFill>
                  <a:prstClr val="black">
                    <a:lumMod val="75000"/>
                    <a:lumOff val="25000"/>
                  </a:prstClr>
                </a:solidFill>
              </a:rPr>
              <a:t> </a:t>
            </a:r>
            <a:r>
              <a:rPr lang="en-US" i="1" dirty="0">
                <a:solidFill>
                  <a:srgbClr val="D24726"/>
                </a:solidFill>
                <a:latin typeface="Segoe UI" panose="020B0502040204020203" pitchFamily="34" charset="0"/>
                <a:cs typeface="Segoe UI" panose="020B0502040204020203" pitchFamily="34" charset="0"/>
              </a:rPr>
              <a:t>animation</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in the </a:t>
            </a:r>
            <a:r>
              <a:rPr lang="en-US" dirty="0">
                <a:solidFill>
                  <a:srgbClr val="D24726"/>
                </a:solidFill>
                <a:latin typeface="Segoe UI Semibold" panose="020B0702040204020203" pitchFamily="34" charset="0"/>
                <a:cs typeface="Segoe UI Semibold" panose="020B0702040204020203" pitchFamily="34" charset="0"/>
              </a:rPr>
              <a:t>Tell Me </a:t>
            </a:r>
            <a:r>
              <a:rPr lang="en-US" dirty="0">
                <a:solidFill>
                  <a:prstClr val="black">
                    <a:lumMod val="75000"/>
                    <a:lumOff val="25000"/>
                  </a:prstClr>
                </a:solidFill>
                <a:latin typeface="Segoe UI" panose="020B0502040204020203" pitchFamily="34" charset="0"/>
                <a:cs typeface="Segoe UI" panose="020B0502040204020203" pitchFamily="34" charset="0"/>
              </a:rPr>
              <a:t>box, and then choose </a:t>
            </a:r>
            <a:r>
              <a:rPr lang="en-US" dirty="0">
                <a:solidFill>
                  <a:srgbClr val="D24726"/>
                </a:solidFill>
                <a:latin typeface="Segoe UI Semibold" panose="020B0702040204020203" pitchFamily="34" charset="0"/>
                <a:cs typeface="Segoe UI Semibold" panose="020B0702040204020203" pitchFamily="34" charset="0"/>
              </a:rPr>
              <a:t>Add Animation</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31" name="Group 30" descr="Small circle with number 3 inside  indicating step 3"/>
          <p:cNvGrpSpPr/>
          <p:nvPr/>
        </p:nvGrpSpPr>
        <p:grpSpPr bwMode="blackWhite">
          <a:xfrm>
            <a:off x="557319" y="4263506"/>
            <a:ext cx="558179" cy="409838"/>
            <a:chOff x="6953426" y="711274"/>
            <a:chExt cx="558179" cy="409838"/>
          </a:xfrm>
        </p:grpSpPr>
        <p:sp>
          <p:nvSpPr>
            <p:cNvPr id="32" name="Oval 3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4" name="Content Placeholder 17"/>
          <p:cNvSpPr txBox="1">
            <a:spLocks/>
          </p:cNvSpPr>
          <p:nvPr/>
        </p:nvSpPr>
        <p:spPr>
          <a:xfrm>
            <a:off x="1064636" y="4303697"/>
            <a:ext cx="2134038"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an animation effect, like </a:t>
            </a:r>
            <a:r>
              <a:rPr lang="en-US" dirty="0">
                <a:solidFill>
                  <a:srgbClr val="D24726"/>
                </a:solidFill>
                <a:latin typeface="Segoe UI Semibold" panose="020B0702040204020203" pitchFamily="34" charset="0"/>
                <a:cs typeface="Segoe UI Semibold" panose="020B0702040204020203" pitchFamily="34" charset="0"/>
              </a:rPr>
              <a:t>Zoom</a:t>
            </a:r>
            <a:r>
              <a:rPr lang="en-US" dirty="0">
                <a:solidFill>
                  <a:prstClr val="black">
                    <a:lumMod val="75000"/>
                    <a:lumOff val="25000"/>
                  </a:prstClr>
                </a:solidFill>
                <a:latin typeface="Segoe UI" panose="020B0502040204020203" pitchFamily="34" charset="0"/>
                <a:cs typeface="Segoe UI" panose="020B0502040204020203" pitchFamily="34" charset="0"/>
              </a:rPr>
              <a:t>, and watch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what happens.</a:t>
            </a:r>
          </a:p>
        </p:txBody>
      </p:sp>
      <p:sp>
        <p:nvSpPr>
          <p:cNvPr id="25" name="Text Box 16" descr="Select me"/>
          <p:cNvSpPr txBox="1"/>
          <p:nvPr/>
        </p:nvSpPr>
        <p:spPr>
          <a:xfrm rot="21077122">
            <a:off x="6043297" y="1772253"/>
            <a:ext cx="1334770" cy="435610"/>
          </a:xfrm>
          <a:prstGeom prst="rect">
            <a:avLst/>
          </a:prstGeom>
          <a:noFill/>
          <a:ln>
            <a:noFill/>
          </a:ln>
          <a:effectLst/>
          <a:extLst>
            <a:ext uri="{C572A759-6A51-4108-AA02-DFA0A04FC94B}">
              <ma14:wrappingTextBoxFlag xmlns:ma14="http://schemas.microsoft.com/office/mac/drawingml/2011/main" xmlns=""/>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200"/>
              </a:spcAft>
              <a:tabLst>
                <a:tab pos="4931410" algn="l"/>
              </a:tabLst>
            </a:pPr>
            <a:r>
              <a:rPr lang="en-US" sz="1200" b="1" kern="1000" spc="100" dirty="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SELECT ME</a:t>
            </a:r>
            <a:endParaRPr lang="en-US" sz="1200" b="1" kern="1400" dirty="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5" name="Picture 4" descr="Tell Me box"/>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7766" y="3410945"/>
            <a:ext cx="2106152" cy="220833"/>
          </a:xfrm>
          <a:prstGeom prst="rect">
            <a:avLst/>
          </a:prstGeom>
        </p:spPr>
      </p:pic>
      <p:pic>
        <p:nvPicPr>
          <p:cNvPr id="7" name="Picture 6" descr="Animation tab showing zoom op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40" y="4069080"/>
            <a:ext cx="3803904" cy="2438400"/>
          </a:xfrm>
          <a:prstGeom prst="rect">
            <a:avLst/>
          </a:prstGeom>
        </p:spPr>
      </p:pic>
      <p:pic>
        <p:nvPicPr>
          <p:cNvPr id="24" name="Picture 23">
            <a:extLs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Picture 22" descr="Robot"/>
          <p:cNvPicPr>
            <a:picLocks noChangeAspect="1"/>
          </p:cNvPicPr>
          <p:nvPr/>
        </p:nvPicPr>
        <p:blipFill>
          <a:blip r:embed="rId5"/>
          <a:stretch>
            <a:fillRect/>
          </a:stretch>
        </p:blipFill>
        <p:spPr>
          <a:xfrm>
            <a:off x="7912741" y="1646170"/>
            <a:ext cx="2775459" cy="4531804"/>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Explore without leaving your slides</a:t>
            </a:r>
          </a:p>
        </p:txBody>
      </p:sp>
      <p:sp>
        <p:nvSpPr>
          <p:cNvPr id="16" name="Content Placeholder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Smart Lookup brings research directly in to PowerPoint.</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pic>
        <p:nvPicPr>
          <p:cNvPr id="18" name="Picture 17" descr="Three pictures showing the Smart Lookup fea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408" y="2144574"/>
            <a:ext cx="11129521" cy="3198055"/>
          </a:xfrm>
          <a:prstGeom prst="rect">
            <a:avLst/>
          </a:prstGeom>
        </p:spPr>
      </p:pic>
      <p:grpSp>
        <p:nvGrpSpPr>
          <p:cNvPr id="33" name="Group 32" descr="Small circle with number 1 inside  indicating step 1"/>
          <p:cNvGrpSpPr/>
          <p:nvPr/>
        </p:nvGrpSpPr>
        <p:grpSpPr bwMode="blackWhite">
          <a:xfrm>
            <a:off x="558723" y="523338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Right-click in the word </a:t>
            </a:r>
            <a:r>
              <a:rPr lang="en-US" i="1" dirty="0">
                <a:solidFill>
                  <a:srgbClr val="D24726"/>
                </a:solidFill>
                <a:latin typeface="Segoe UI" panose="020B0502040204020203" pitchFamily="34" charset="0"/>
                <a:cs typeface="Segoe UI" panose="020B0502040204020203" pitchFamily="34" charset="0"/>
              </a:rPr>
              <a:t>office</a:t>
            </a:r>
            <a:r>
              <a:rPr lang="en-US" dirty="0">
                <a:solidFill>
                  <a:prstClr val="black">
                    <a:lumMod val="75000"/>
                    <a:lumOff val="25000"/>
                  </a:prstClr>
                </a:solidFill>
                <a:latin typeface="Segoe UI" panose="020B0502040204020203" pitchFamily="34" charset="0"/>
                <a:cs typeface="Segoe UI" panose="020B0502040204020203" pitchFamily="34" charset="0"/>
              </a:rPr>
              <a:t> in the following phrase: </a:t>
            </a:r>
            <a:r>
              <a:rPr lang="en-US" sz="1800" dirty="0">
                <a:solidFill>
                  <a:prstClr val="black">
                    <a:lumMod val="75000"/>
                    <a:lumOff val="25000"/>
                  </a:prstClr>
                </a:solidFill>
                <a:latin typeface="Segoe UI" panose="020B0502040204020203" pitchFamily="34" charset="0"/>
                <a:cs typeface="Segoe UI" panose="020B0502040204020203" pitchFamily="34" charset="0"/>
              </a:rPr>
              <a:t>office furniture</a:t>
            </a:r>
          </a:p>
        </p:txBody>
      </p:sp>
      <p:grpSp>
        <p:nvGrpSpPr>
          <p:cNvPr id="36" name="Group 35" descr="Small circle with number 2 inside  indicating step 2"/>
          <p:cNvGrpSpPr/>
          <p:nvPr/>
        </p:nvGrpSpPr>
        <p:grpSpPr bwMode="blackWhite">
          <a:xfrm>
            <a:off x="4249102" y="5233381"/>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t>
            </a:r>
            <a:r>
              <a:rPr lang="en-US" dirty="0">
                <a:solidFill>
                  <a:srgbClr val="D24726"/>
                </a:solidFill>
                <a:latin typeface="Segoe UI Semibold" panose="020B0702040204020203" pitchFamily="34" charset="0"/>
                <a:cs typeface="Segoe UI Semibold" panose="020B0702040204020203" pitchFamily="34" charset="0"/>
              </a:rPr>
              <a:t>Smart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Lookup</a:t>
            </a:r>
            <a:r>
              <a:rPr lang="en-US" dirty="0">
                <a:latin typeface="Segoe UI" panose="020B0502040204020203" pitchFamily="34" charset="0"/>
                <a:cs typeface="Segoe UI" panose="020B0502040204020203" pitchFamily="34" charset="0"/>
              </a:rPr>
              <a:t>, and notice that results are contextual for that phrase, not </a:t>
            </a:r>
            <a:r>
              <a:rPr lang="en-US" sz="1800" dirty="0">
                <a:latin typeface="Segoe UI" panose="020B0502040204020203" pitchFamily="34" charset="0"/>
                <a:cs typeface="Segoe UI" panose="020B0502040204020203" pitchFamily="34" charset="0"/>
              </a:rPr>
              <a:t>Microsoft Office apps</a:t>
            </a:r>
            <a:r>
              <a:rPr lang="en-US" dirty="0">
                <a:latin typeface="Segoe UI" panose="020B0502040204020203" pitchFamily="34" charset="0"/>
                <a:cs typeface="Segoe UI" panose="020B0502040204020203" pitchFamily="34" charset="0"/>
              </a:rPr>
              <a:t>.</a:t>
            </a:r>
            <a:endParaRPr lang="en-US" dirty="0">
              <a:solidFill>
                <a:srgbClr val="D24726"/>
              </a:solidFill>
              <a:latin typeface="Segoe UI" panose="020B0502040204020203" pitchFamily="34" charset="0"/>
              <a:cs typeface="Segoe UI" panose="020B0502040204020203" pitchFamily="34" charset="0"/>
            </a:endParaRPr>
          </a:p>
        </p:txBody>
      </p:sp>
      <p:grpSp>
        <p:nvGrpSpPr>
          <p:cNvPr id="39" name="Group 38" descr="Small circle with number 3 inside  indicating step 3"/>
          <p:cNvGrpSpPr/>
          <p:nvPr/>
        </p:nvGrpSpPr>
        <p:grpSpPr bwMode="blackWhite">
          <a:xfrm>
            <a:off x="7930921" y="5233381"/>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pPr>
            <a:r>
              <a:rPr lang="en-US" dirty="0">
                <a:latin typeface="Segoe UI" panose="020B0502040204020203" pitchFamily="34" charset="0"/>
                <a:cs typeface="Segoe UI" panose="020B0502040204020203" pitchFamily="34" charset="0"/>
              </a:rPr>
              <a:t>Just for fun, try Smart Lookup again by right-clicking in the word </a:t>
            </a:r>
            <a:r>
              <a:rPr lang="en-US" i="1" dirty="0">
                <a:solidFill>
                  <a:srgbClr val="D24726"/>
                </a:solidFill>
                <a:latin typeface="Segoe UI" panose="020B0502040204020203" pitchFamily="34" charset="0"/>
                <a:cs typeface="Segoe UI" panose="020B0502040204020203" pitchFamily="34" charset="0"/>
              </a:rPr>
              <a:t>Office</a:t>
            </a:r>
            <a:r>
              <a:rPr lang="en-US" dirty="0"/>
              <a:t> </a:t>
            </a:r>
            <a:r>
              <a:rPr lang="en-US" dirty="0">
                <a:latin typeface="Segoe UI" panose="020B0502040204020203" pitchFamily="34" charset="0"/>
                <a:cs typeface="Segoe UI" panose="020B0502040204020203" pitchFamily="34" charset="0"/>
              </a:rPr>
              <a:t>in Step 2.</a:t>
            </a:r>
          </a:p>
          <a:p>
            <a:pPr marL="0" indent="0">
              <a:spcAft>
                <a:spcPts val="2000"/>
              </a:spcAft>
              <a:buNone/>
            </a:pPr>
            <a:endParaRPr lang="en-US" dirty="0">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3EE4EA-81C0-48D0-BEBD-A2EFD6B38B4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3.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{ED2D1370-58C3-4394-A811-2CB9A5E48733}tf10001108_win32</Template>
  <TotalTime>78</TotalTime>
  <Words>656</Words>
  <Application>Microsoft Office PowerPoint</Application>
  <PresentationFormat>Widescreen</PresentationFormat>
  <Paragraphs>80</Paragraphs>
  <Slides>10</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Segoe UI</vt:lpstr>
      <vt:lpstr>Segoe UI Light</vt:lpstr>
      <vt:lpstr>Segoe UI Semibold</vt:lpstr>
      <vt:lpstr>Custom</vt:lpstr>
      <vt:lpstr>Hackthon by Prudent GlobalTech Solutions</vt:lpstr>
      <vt:lpstr>About the Dataset </vt:lpstr>
      <vt:lpstr>Model Training </vt:lpstr>
      <vt:lpstr>How to use PowerPoint Designer</vt:lpstr>
      <vt:lpstr>Morph</vt:lpstr>
      <vt:lpstr>Setting up Morph</vt:lpstr>
      <vt:lpstr>Working together in real time</vt:lpstr>
      <vt:lpstr>You’re an expert with Tell Me</vt:lpstr>
      <vt:lpstr>Explore without leaving your slides</vt:lpstr>
      <vt:lpstr>More questions about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shaheer shaik</dc:creator>
  <cp:keywords/>
  <cp:lastModifiedBy>shaheer shaik</cp:lastModifiedBy>
  <cp:revision>1</cp:revision>
  <dcterms:created xsi:type="dcterms:W3CDTF">2024-06-08T11:18:02Z</dcterms:created>
  <dcterms:modified xsi:type="dcterms:W3CDTF">2024-06-08T12:36:36Z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